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0" r:id="rId4"/>
    <p:sldId id="263" r:id="rId5"/>
    <p:sldId id="261" r:id="rId6"/>
    <p:sldId id="268" r:id="rId7"/>
    <p:sldId id="269" r:id="rId8"/>
    <p:sldId id="270" r:id="rId9"/>
    <p:sldId id="282" r:id="rId10"/>
    <p:sldId id="264" r:id="rId11"/>
    <p:sldId id="281" r:id="rId12"/>
    <p:sldId id="265" r:id="rId13"/>
    <p:sldId id="271" r:id="rId14"/>
    <p:sldId id="272" r:id="rId15"/>
    <p:sldId id="273" r:id="rId16"/>
    <p:sldId id="274" r:id="rId17"/>
    <p:sldId id="267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76" userDrawn="1">
          <p15:clr>
            <a:srgbClr val="A4A3A4"/>
          </p15:clr>
        </p15:guide>
        <p15:guide id="6" pos="5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446" y="108"/>
      </p:cViewPr>
      <p:guideLst>
        <p:guide orient="horz" pos="2160"/>
        <p:guide orient="horz" pos="432"/>
        <p:guide orient="horz" pos="3888"/>
        <p:guide pos="2880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14081" y="1806577"/>
            <a:ext cx="7696200" cy="1470025"/>
          </a:xfrm>
          <a:prstGeom prst="rect">
            <a:avLst/>
          </a:prstGeom>
          <a:noFill/>
        </p:spPr>
        <p:txBody>
          <a:bodyPr rIns="91440" bIns="45720"/>
          <a:lstStyle>
            <a:lvl1pPr marL="0" algn="ctr">
              <a:defRPr>
                <a:effectLst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14081" y="3581400"/>
            <a:ext cx="76962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543800" cy="3733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3657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620000" cy="5486400"/>
          </a:xfrm>
        </p:spPr>
        <p:txBody>
          <a:bodyPr/>
          <a:lstStyle>
            <a:lvl1pPr marL="0" indent="0" algn="ctr">
              <a:defRPr b="0"/>
            </a:lvl1pPr>
            <a:lvl2pPr marL="0" indent="0" algn="ctr">
              <a:buFont typeface="Arial" pitchFamily="34" charset="0"/>
              <a:buChar char="•"/>
              <a:defRPr b="0"/>
            </a:lvl2pPr>
            <a:lvl3pPr marL="0" indent="0" algn="ctr">
              <a:buFont typeface="Arial" pitchFamily="34" charset="0"/>
              <a:buChar char="–"/>
              <a:defRPr b="0"/>
            </a:lvl3pPr>
            <a:lvl4pPr marL="0" indent="0" algn="ctr">
              <a:buFont typeface="Arial" pitchFamily="34" charset="0"/>
              <a:buChar char="•"/>
              <a:defRPr b="0" baseline="0"/>
            </a:lvl4pPr>
            <a:lvl5pPr marL="0" indent="0" algn="ctr">
              <a:buFont typeface="Arial" pitchFamily="34" charset="0"/>
              <a:buChar char="&gt;"/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0" y="685800"/>
            <a:ext cx="92964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0" bIns="0" numCol="1" anchor="ctr" anchorCtr="0" compatLnSpc="1">
            <a:prstTxWarp prst="textNoShape">
              <a:avLst/>
            </a:prstTxWarp>
          </a:bodyPr>
          <a:lstStyle>
            <a:lvl1pPr marL="687388" indent="0">
              <a:tabLst/>
              <a:defRPr sz="4000" b="1">
                <a:solidFill>
                  <a:srgbClr val="DDDDDD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685800"/>
            <a:ext cx="914082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</p:sldLayoutIdLst>
  <p:txStyles>
    <p:titleStyle>
      <a:lvl1pPr marL="798513" indent="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22860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743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DDDD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>
          <a:solidFill>
            <a:srgbClr val="DDDDD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>
          <a:solidFill>
            <a:srgbClr val="DDDDD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0">
          <a:solidFill>
            <a:srgbClr val="DDDDD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0">
          <a:solidFill>
            <a:srgbClr val="DDDDD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DDDDD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DDDDD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DDDDD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DDDDD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Use this background for large graphics which do not require a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algn="ctr" rtl="0" eaLnBrk="1" fontAlgn="base" hangingPunct="1">
        <a:spcBef>
          <a:spcPct val="20000"/>
        </a:spcBef>
        <a:spcAft>
          <a:spcPct val="0"/>
        </a:spcAft>
        <a:defRPr sz="3200" b="1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 b="1">
          <a:solidFill>
            <a:srgbClr val="DDDDD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DDDDD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DDDDD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DDDDD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DDDDD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DDDDD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DDDDD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DDDDD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energy/emissions-generation-resource-integrated-database-egri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843" y="1447800"/>
            <a:ext cx="8048919" cy="1470025"/>
          </a:xfrm>
        </p:spPr>
        <p:txBody>
          <a:bodyPr/>
          <a:lstStyle/>
          <a:p>
            <a:r>
              <a:rPr lang="en-US" dirty="0" smtClean="0"/>
              <a:t>FY19 </a:t>
            </a:r>
            <a:br>
              <a:rPr lang="en-US" dirty="0" smtClean="0"/>
            </a:br>
            <a:r>
              <a:rPr lang="en-US" dirty="0" smtClean="0"/>
              <a:t>GREENHOUSE GAS EMISSIONS</a:t>
            </a:r>
            <a:br>
              <a:rPr lang="en-US" dirty="0" smtClean="0"/>
            </a:br>
            <a:r>
              <a:rPr lang="en-US" dirty="0" smtClean="0"/>
              <a:t>UPDATE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City of Wilmington</a:t>
            </a:r>
          </a:p>
          <a:p>
            <a:r>
              <a:rPr lang="en-US" dirty="0" smtClean="0"/>
              <a:t>Department of Public Services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Fuel Usage Trends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828800"/>
            <a:ext cx="4495800" cy="3733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80" y="1677988"/>
            <a:ext cx="6641120" cy="357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139077"/>
            <a:ext cx="2426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FY19 Usage: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80,039 gallon increase from FY18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Increase associated with Hurricane Florence impacts</a:t>
            </a:r>
          </a:p>
        </p:txBody>
      </p:sp>
    </p:spTree>
    <p:extLst>
      <p:ext uri="{BB962C8B-B14F-4D97-AF65-F5344CB8AC3E}">
        <p14:creationId xmlns:p14="http://schemas.microsoft.com/office/powerpoint/2010/main" val="278278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Successes – Buildings &amp; Facilities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38400"/>
            <a:ext cx="4648200" cy="3048000"/>
          </a:xfrm>
        </p:spPr>
        <p:txBody>
          <a:bodyPr/>
          <a:lstStyle/>
          <a:p>
            <a:r>
              <a:rPr lang="en-US" sz="2800" dirty="0" smtClean="0"/>
              <a:t>LEED certified buildings</a:t>
            </a:r>
          </a:p>
          <a:p>
            <a:pPr lvl="1"/>
            <a:r>
              <a:rPr lang="en-US" sz="2000" dirty="0" smtClean="0"/>
              <a:t>Cinema Drive Fire Station</a:t>
            </a:r>
          </a:p>
          <a:p>
            <a:pPr lvl="1"/>
            <a:r>
              <a:rPr lang="en-US" sz="2000" dirty="0" smtClean="0"/>
              <a:t>Lowest EUI of all the stations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010" y="2286000"/>
            <a:ext cx="4307816" cy="248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2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Successes – Buildings &amp; Facilities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09800"/>
            <a:ext cx="5121831" cy="2743200"/>
          </a:xfrm>
        </p:spPr>
        <p:txBody>
          <a:bodyPr/>
          <a:lstStyle/>
          <a:p>
            <a:r>
              <a:rPr lang="en-US" sz="2800" dirty="0" smtClean="0"/>
              <a:t>LEED certified buildings</a:t>
            </a:r>
          </a:p>
          <a:p>
            <a:r>
              <a:rPr lang="en-US" sz="2800" dirty="0" smtClean="0"/>
              <a:t>Solar Energy</a:t>
            </a:r>
          </a:p>
          <a:p>
            <a:pPr lvl="1"/>
            <a:r>
              <a:rPr lang="en-US" sz="2000" dirty="0" smtClean="0"/>
              <a:t>Fleet &amp; Engineering buildings</a:t>
            </a:r>
          </a:p>
          <a:p>
            <a:pPr lvl="1"/>
            <a:r>
              <a:rPr lang="en-US" sz="2000" dirty="0" err="1" smtClean="0"/>
              <a:t>Streetsweeper</a:t>
            </a:r>
            <a:r>
              <a:rPr lang="en-US" sz="2000" dirty="0" smtClean="0"/>
              <a:t> Facility – net zero!</a:t>
            </a:r>
          </a:p>
          <a:p>
            <a:pPr lvl="1"/>
            <a:r>
              <a:rPr lang="en-US" sz="2000" dirty="0" smtClean="0"/>
              <a:t>Currently offsets ~ 150,000 kWh/year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031" y="2209800"/>
            <a:ext cx="369834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7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Successes – Buildings &amp; Facilities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5791200" cy="3733800"/>
          </a:xfrm>
        </p:spPr>
        <p:txBody>
          <a:bodyPr/>
          <a:lstStyle/>
          <a:p>
            <a:r>
              <a:rPr lang="en-US" sz="2800" dirty="0" smtClean="0"/>
              <a:t>LEED certified buildings</a:t>
            </a:r>
          </a:p>
          <a:p>
            <a:r>
              <a:rPr lang="en-US" sz="2800" dirty="0" smtClean="0"/>
              <a:t>Solar Energy</a:t>
            </a:r>
          </a:p>
          <a:p>
            <a:r>
              <a:rPr lang="en-US" sz="2800" dirty="0" smtClean="0"/>
              <a:t>Duke Smart Saver Program</a:t>
            </a:r>
          </a:p>
          <a:p>
            <a:pPr lvl="1"/>
            <a:r>
              <a:rPr lang="en-US" sz="2000" dirty="0" smtClean="0"/>
              <a:t>Free energy modeling &amp; design assistance</a:t>
            </a:r>
          </a:p>
          <a:p>
            <a:pPr lvl="1"/>
            <a:r>
              <a:rPr lang="en-US" sz="2000" dirty="0" smtClean="0"/>
              <a:t>Haynes/Lacewell Police &amp; Fire Training Facility</a:t>
            </a:r>
          </a:p>
          <a:p>
            <a:pPr lvl="1"/>
            <a:r>
              <a:rPr lang="en-US" sz="2000" dirty="0" smtClean="0"/>
              <a:t>Energy efficient building envelope, HVAC system, LED lighting, motion controls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74" y="2438400"/>
            <a:ext cx="3349626" cy="21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5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Successes – Buildings &amp; Facilities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5791200" cy="3733800"/>
          </a:xfrm>
        </p:spPr>
        <p:txBody>
          <a:bodyPr/>
          <a:lstStyle/>
          <a:p>
            <a:r>
              <a:rPr lang="en-US" sz="2800" dirty="0" smtClean="0"/>
              <a:t>LEED certified buildings</a:t>
            </a:r>
          </a:p>
          <a:p>
            <a:r>
              <a:rPr lang="en-US" sz="2800" dirty="0" smtClean="0"/>
              <a:t>Solar Energy</a:t>
            </a:r>
          </a:p>
          <a:p>
            <a:r>
              <a:rPr lang="en-US" sz="2800" dirty="0" smtClean="0"/>
              <a:t>Duke Smart Saver </a:t>
            </a:r>
          </a:p>
          <a:p>
            <a:r>
              <a:rPr lang="en-US" sz="2800" dirty="0" smtClean="0"/>
              <a:t>Energy Efficiency Upgrades</a:t>
            </a:r>
          </a:p>
          <a:p>
            <a:pPr lvl="1"/>
            <a:r>
              <a:rPr lang="en-US" sz="2000" dirty="0" smtClean="0"/>
              <a:t>LED lighting</a:t>
            </a:r>
          </a:p>
          <a:p>
            <a:pPr lvl="1"/>
            <a:r>
              <a:rPr lang="en-US" sz="2000" dirty="0" smtClean="0"/>
              <a:t>Chiller Systems</a:t>
            </a:r>
          </a:p>
          <a:p>
            <a:pPr lvl="1"/>
            <a:r>
              <a:rPr lang="en-US" sz="2000" dirty="0" smtClean="0"/>
              <a:t>HVAC units</a:t>
            </a:r>
          </a:p>
          <a:p>
            <a:pPr lvl="1"/>
            <a:r>
              <a:rPr lang="en-US" sz="2000" dirty="0" smtClean="0"/>
              <a:t>Motion sensors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08" y="2286000"/>
            <a:ext cx="4221892" cy="23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2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Successes – Buildings &amp; Facilities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38100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Market St Parking Deck</a:t>
            </a:r>
          </a:p>
          <a:p>
            <a:pPr lvl="1"/>
            <a:r>
              <a:rPr lang="en-US" sz="2000" dirty="0" smtClean="0"/>
              <a:t>LED lighting retrofit</a:t>
            </a:r>
          </a:p>
          <a:p>
            <a:pPr lvl="1"/>
            <a:r>
              <a:rPr lang="en-US" sz="2000" dirty="0" smtClean="0"/>
              <a:t>Completed Dec 2017</a:t>
            </a:r>
          </a:p>
          <a:p>
            <a:pPr lvl="1"/>
            <a:r>
              <a:rPr lang="en-US" sz="2000" dirty="0" smtClean="0"/>
              <a:t>40% kWh reduction</a:t>
            </a:r>
          </a:p>
          <a:p>
            <a:pPr lvl="1"/>
            <a:r>
              <a:rPr lang="en-US" sz="2000" dirty="0" smtClean="0"/>
              <a:t>$900/month savings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29" y="1691304"/>
            <a:ext cx="5669771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Opportunities – Buildings &amp; Facilities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3733800"/>
          </a:xfrm>
        </p:spPr>
        <p:txBody>
          <a:bodyPr/>
          <a:lstStyle/>
          <a:p>
            <a:r>
              <a:rPr lang="en-US" dirty="0" smtClean="0"/>
              <a:t>Green Building Policy for all new construction</a:t>
            </a:r>
          </a:p>
          <a:p>
            <a:r>
              <a:rPr lang="en-US" dirty="0" smtClean="0"/>
              <a:t>More solar energy to offset electricity usage</a:t>
            </a:r>
          </a:p>
          <a:p>
            <a:pPr lvl="1"/>
            <a:r>
              <a:rPr lang="en-US" dirty="0" smtClean="0"/>
              <a:t>Solar ready new buildings</a:t>
            </a:r>
          </a:p>
          <a:p>
            <a:pPr lvl="1"/>
            <a:r>
              <a:rPr lang="en-US" dirty="0" smtClean="0"/>
              <a:t>Solar array on vacant City owned land</a:t>
            </a:r>
          </a:p>
          <a:p>
            <a:r>
              <a:rPr lang="en-US" dirty="0" smtClean="0"/>
              <a:t>Continue energy efficiency retrofits of existing buildings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9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Successes – Fleet Fuel Usage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4876800" cy="3733800"/>
          </a:xfrm>
        </p:spPr>
        <p:txBody>
          <a:bodyPr/>
          <a:lstStyle/>
          <a:p>
            <a:r>
              <a:rPr lang="en-US" sz="2800" dirty="0" smtClean="0"/>
              <a:t>New vehicle fuel efficiency</a:t>
            </a:r>
          </a:p>
          <a:p>
            <a:pPr lvl="1"/>
            <a:r>
              <a:rPr lang="en-US" sz="2400" dirty="0" smtClean="0"/>
              <a:t>New Dodge Chargers average 13 mpg vs 8 mpg for aging Crown </a:t>
            </a:r>
            <a:r>
              <a:rPr lang="en-US" sz="2400" dirty="0" err="1" smtClean="0"/>
              <a:t>Victorias</a:t>
            </a:r>
            <a:endParaRPr lang="en-US" sz="2400" dirty="0" smtClean="0"/>
          </a:p>
          <a:p>
            <a:pPr lvl="1"/>
            <a:r>
              <a:rPr lang="en-US" sz="2400" dirty="0" smtClean="0"/>
              <a:t>Chargers use a</a:t>
            </a:r>
            <a:r>
              <a:rPr lang="en-US" sz="2400" dirty="0" smtClean="0"/>
              <a:t> </a:t>
            </a:r>
            <a:r>
              <a:rPr lang="en-US" sz="2400" dirty="0" smtClean="0"/>
              <a:t>Multi-Displacement System which shuts down 4 of 8 cylinders while idling.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752600"/>
            <a:ext cx="4089940" cy="1441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9980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08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Successes – Fleet Fuel Usage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4876800" cy="2362200"/>
          </a:xfrm>
        </p:spPr>
        <p:txBody>
          <a:bodyPr/>
          <a:lstStyle/>
          <a:p>
            <a:r>
              <a:rPr lang="en-US" sz="2800" dirty="0" smtClean="0"/>
              <a:t>New vehicle fuel efficiency</a:t>
            </a:r>
          </a:p>
          <a:p>
            <a:pPr lvl="1"/>
            <a:r>
              <a:rPr lang="en-US" sz="2400" dirty="0" smtClean="0"/>
              <a:t>New Recycling &amp; Trash services trucks average 9 mpg vs. 3 mpg for aging trucks they replaced.</a:t>
            </a:r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133600"/>
            <a:ext cx="4419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01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Successes – Fleet Fuel Usage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5791200" cy="2362200"/>
          </a:xfrm>
        </p:spPr>
        <p:txBody>
          <a:bodyPr/>
          <a:lstStyle/>
          <a:p>
            <a:r>
              <a:rPr lang="en-US" sz="2800" dirty="0" smtClean="0"/>
              <a:t>Increased use of hybrid vehicles</a:t>
            </a:r>
          </a:p>
          <a:p>
            <a:pPr lvl="1"/>
            <a:r>
              <a:rPr lang="en-US" sz="2000" dirty="0" smtClean="0"/>
              <a:t>Total now up to 18 hybrids</a:t>
            </a:r>
          </a:p>
          <a:p>
            <a:pPr lvl="1"/>
            <a:r>
              <a:rPr lang="en-US" sz="2000" dirty="0" smtClean="0"/>
              <a:t>Toyota Prius &amp; Camry and Ford Escape</a:t>
            </a:r>
          </a:p>
          <a:p>
            <a:pPr lvl="1"/>
            <a:r>
              <a:rPr lang="en-US" sz="2000" dirty="0" smtClean="0"/>
              <a:t>Cost per mile averages $0.08 vs $0.19 for other fleet passenger vehicles.</a:t>
            </a:r>
          </a:p>
          <a:p>
            <a:pPr lvl="1"/>
            <a:r>
              <a:rPr lang="en-US" sz="2000" dirty="0" smtClean="0"/>
              <a:t>Hybrid fleet averages 35 mpg!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024312"/>
            <a:ext cx="4130013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8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Gas Emission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848600" cy="3733800"/>
          </a:xfrm>
        </p:spPr>
        <p:txBody>
          <a:bodyPr/>
          <a:lstStyle/>
          <a:p>
            <a:r>
              <a:rPr lang="en-US" dirty="0" smtClean="0"/>
              <a:t>First Inventory – 2007 Baseline</a:t>
            </a:r>
          </a:p>
          <a:p>
            <a:r>
              <a:rPr lang="en-US" dirty="0" smtClean="0"/>
              <a:t>City of Wilmington is a US Conference of Mayors Climate Protection Agreement signatory (2007)</a:t>
            </a:r>
          </a:p>
          <a:p>
            <a:pPr lvl="1"/>
            <a:r>
              <a:rPr lang="en-US" dirty="0" smtClean="0"/>
              <a:t>Resolution to reduce greenhouse </a:t>
            </a:r>
            <a:r>
              <a:rPr lang="en-US" dirty="0"/>
              <a:t>g</a:t>
            </a:r>
            <a:r>
              <a:rPr lang="en-US" dirty="0" smtClean="0"/>
              <a:t>as </a:t>
            </a:r>
            <a:r>
              <a:rPr lang="en-US" dirty="0"/>
              <a:t>e</a:t>
            </a:r>
            <a:r>
              <a:rPr lang="en-US" dirty="0" smtClean="0"/>
              <a:t>missions (GHG) </a:t>
            </a:r>
            <a:r>
              <a:rPr lang="en-US" u="sng" dirty="0" smtClean="0"/>
              <a:t>58% by 2050</a:t>
            </a:r>
            <a:endParaRPr lang="en-US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Successes – Fleet Fuel Usage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5791200" cy="2895600"/>
          </a:xfrm>
        </p:spPr>
        <p:txBody>
          <a:bodyPr/>
          <a:lstStyle/>
          <a:p>
            <a:r>
              <a:rPr lang="en-US" sz="2800" dirty="0" smtClean="0"/>
              <a:t>Other Fleet fuel efficiencies:</a:t>
            </a:r>
          </a:p>
          <a:p>
            <a:pPr lvl="1"/>
            <a:r>
              <a:rPr lang="en-US" sz="2400" dirty="0" smtClean="0"/>
              <a:t>No idling policy</a:t>
            </a:r>
          </a:p>
          <a:p>
            <a:pPr lvl="1"/>
            <a:r>
              <a:rPr lang="en-US" sz="2400" dirty="0" smtClean="0"/>
              <a:t>Route optimization</a:t>
            </a:r>
          </a:p>
          <a:p>
            <a:pPr lvl="1"/>
            <a:r>
              <a:rPr lang="en-US" sz="2400" dirty="0" smtClean="0"/>
              <a:t>GPS technology on vehicles</a:t>
            </a:r>
          </a:p>
          <a:p>
            <a:pPr lvl="1"/>
            <a:r>
              <a:rPr lang="en-US" sz="2400" dirty="0" smtClean="0"/>
              <a:t>Safe driving classes as part of Safety training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159794"/>
            <a:ext cx="2767012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73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Opportunities– Fleet Fuel Usage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5562600" cy="3276600"/>
          </a:xfrm>
        </p:spPr>
        <p:txBody>
          <a:bodyPr/>
          <a:lstStyle/>
          <a:p>
            <a:r>
              <a:rPr lang="en-US" sz="2800" dirty="0" smtClean="0"/>
              <a:t>Electrification of fleet vehicles</a:t>
            </a:r>
          </a:p>
          <a:p>
            <a:r>
              <a:rPr lang="en-US" sz="2800" dirty="0" smtClean="0"/>
              <a:t>Continue hybrid purchases</a:t>
            </a:r>
          </a:p>
          <a:p>
            <a:r>
              <a:rPr lang="en-US" sz="2800" dirty="0" smtClean="0"/>
              <a:t>Conduct a fleet audit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lectric equipment</a:t>
            </a:r>
          </a:p>
          <a:p>
            <a:pPr lvl="1"/>
            <a:r>
              <a:rPr lang="en-US" sz="2400" dirty="0" smtClean="0"/>
              <a:t>Boom truck</a:t>
            </a:r>
          </a:p>
          <a:p>
            <a:pPr lvl="1"/>
            <a:r>
              <a:rPr lang="en-US" sz="2400" dirty="0" smtClean="0"/>
              <a:t>Landscape equipment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256" y="3276600"/>
            <a:ext cx="4924743" cy="21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47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Greenhouse Gas Reduction </a:t>
            </a:r>
            <a:br>
              <a:rPr lang="en-US" sz="3600" dirty="0" smtClean="0"/>
            </a:br>
            <a:r>
              <a:rPr lang="en-US" sz="3600" dirty="0" smtClean="0"/>
              <a:t>Next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382000" cy="3276600"/>
          </a:xfrm>
        </p:spPr>
        <p:txBody>
          <a:bodyPr/>
          <a:lstStyle/>
          <a:p>
            <a:r>
              <a:rPr lang="en-US" sz="2800" dirty="0" smtClean="0"/>
              <a:t>Annual GHG reporting using </a:t>
            </a:r>
            <a:r>
              <a:rPr lang="en-US" sz="2800" dirty="0" err="1" smtClean="0"/>
              <a:t>ClearPath</a:t>
            </a:r>
            <a:r>
              <a:rPr lang="en-US" sz="2800" dirty="0" smtClean="0"/>
              <a:t> software</a:t>
            </a:r>
          </a:p>
          <a:p>
            <a:r>
              <a:rPr lang="en-US" sz="2800" dirty="0" smtClean="0"/>
              <a:t>Utilize </a:t>
            </a:r>
            <a:r>
              <a:rPr lang="en-US" sz="2800" dirty="0" err="1" smtClean="0"/>
              <a:t>ClearPath</a:t>
            </a:r>
            <a:r>
              <a:rPr lang="en-US" sz="2800" dirty="0" smtClean="0"/>
              <a:t> forecasting &amp; planning capabilities to map 2050 pathway</a:t>
            </a:r>
          </a:p>
          <a:p>
            <a:r>
              <a:rPr lang="en-US" sz="2800" dirty="0" smtClean="0"/>
              <a:t>Utilize the Sustainability Committee to vet GHG reduction strategies and present to EMT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339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Gas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City Baseline and GHG Reduction Goals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492723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Note: GHG emission target values adjusted from GHG Reduction Target Brief (2009) to correctly represent reduction target percentages	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97" y="2802650"/>
            <a:ext cx="6704303" cy="16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9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FY12 GHG Emissions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839199" cy="3048000"/>
          </a:xfrm>
        </p:spPr>
        <p:txBody>
          <a:bodyPr/>
          <a:lstStyle/>
          <a:p>
            <a:r>
              <a:rPr lang="en-US" sz="2800" dirty="0" smtClean="0"/>
              <a:t>Per 2014 GHG Report</a:t>
            </a:r>
          </a:p>
          <a:p>
            <a:r>
              <a:rPr lang="en-US" sz="2800" dirty="0" smtClean="0"/>
              <a:t>8,255 metric tons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e</a:t>
            </a:r>
          </a:p>
          <a:p>
            <a:r>
              <a:rPr lang="en-US" sz="2800" dirty="0" smtClean="0"/>
              <a:t>62% emissions from Fleet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176" y="2057401"/>
            <a:ext cx="418358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Gas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53514"/>
            <a:ext cx="87630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Public Services began using </a:t>
            </a:r>
            <a:r>
              <a:rPr lang="en-US" dirty="0" err="1" smtClean="0"/>
              <a:t>ClearPath</a:t>
            </a:r>
            <a:r>
              <a:rPr lang="en-US" dirty="0" smtClean="0"/>
              <a:t> in 2019.</a:t>
            </a:r>
          </a:p>
          <a:p>
            <a:r>
              <a:rPr lang="en-US" sz="2400" dirty="0" smtClean="0"/>
              <a:t>An emissions management software from ICLEI-USA</a:t>
            </a:r>
          </a:p>
          <a:p>
            <a:r>
              <a:rPr lang="en-US" sz="2400" dirty="0" smtClean="0"/>
              <a:t>Utilized globally by 1500+ cities, towns &amp; regions</a:t>
            </a:r>
          </a:p>
          <a:p>
            <a:r>
              <a:rPr lang="en-US" sz="2400" dirty="0" smtClean="0"/>
              <a:t>Uses Local Government Operations Protocol (LGOP) for accounting and reporting GHG emissions</a:t>
            </a:r>
          </a:p>
          <a:p>
            <a:r>
              <a:rPr lang="en-US" sz="2400" dirty="0" smtClean="0"/>
              <a:t>Standardized tool to track GHG emissions annually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8" y="4623054"/>
            <a:ext cx="2127422" cy="78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Gas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ClearPath</a:t>
            </a:r>
            <a:r>
              <a:rPr lang="en-US" sz="2800" dirty="0" smtClean="0"/>
              <a:t> software utilizes </a:t>
            </a:r>
            <a:r>
              <a:rPr lang="en-US" sz="2800" u="sng" dirty="0" smtClean="0"/>
              <a:t>emission factors</a:t>
            </a:r>
            <a:r>
              <a:rPr lang="en-US" sz="2800" dirty="0" smtClean="0"/>
              <a:t> to calculate GHG emissions.</a:t>
            </a:r>
          </a:p>
          <a:p>
            <a:r>
              <a:rPr lang="en-US" sz="2800" dirty="0" smtClean="0"/>
              <a:t>Emission factors provided by EPA’s </a:t>
            </a:r>
            <a:r>
              <a:rPr lang="en-US" sz="2800" u="sng" dirty="0" err="1" smtClean="0"/>
              <a:t>eGrid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eGrid</a:t>
            </a:r>
            <a:r>
              <a:rPr lang="en-US" sz="2800" dirty="0" smtClean="0"/>
              <a:t> = Emissions &amp; Generation Integrated Database</a:t>
            </a:r>
          </a:p>
          <a:p>
            <a:r>
              <a:rPr lang="en-US" sz="2800" dirty="0" smtClean="0"/>
              <a:t>Emission factors are updated every 2 </a:t>
            </a:r>
            <a:r>
              <a:rPr lang="en-US" sz="2800" dirty="0" err="1" smtClean="0"/>
              <a:t>yrs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22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Gas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5438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eGrid</a:t>
            </a:r>
            <a:r>
              <a:rPr lang="en-US" dirty="0" smtClean="0"/>
              <a:t> Emission Factors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03319"/>
              </p:ext>
            </p:extLst>
          </p:nvPr>
        </p:nvGraphicFramePr>
        <p:xfrm>
          <a:off x="609599" y="2735682"/>
          <a:ext cx="7924801" cy="2293518"/>
        </p:xfrm>
        <a:graphic>
          <a:graphicData uri="http://schemas.openxmlformats.org/drawingml/2006/table">
            <a:tbl>
              <a:tblPr/>
              <a:tblGrid>
                <a:gridCol w="1477888"/>
                <a:gridCol w="2148971"/>
                <a:gridCol w="2148971"/>
                <a:gridCol w="2148971"/>
              </a:tblGrid>
              <a:tr h="668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71" marR="7171" marT="71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VIRGINIA/CAROLINAS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OUTPUT EMISSION RATES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71" marR="7171" marT="71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eGrid 2012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932.87 lb/MWh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 lb/GWh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 lb/GWh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eGrid 2014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856.6 lb/MWh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 lb/GWh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 lb/GWh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eGrid 2016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805.3 lb/MWh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 lb/GWh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 lb/GWh</a:t>
                      </a:r>
                    </a:p>
                  </a:txBody>
                  <a:tcPr marL="7171" marR="7171" marT="7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428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553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https://www.epa.gov/energy/emissions-generation-resource-integrated-database-egrid</a:t>
                      </a:r>
                      <a:endParaRPr lang="en-US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71" marR="7171" marT="7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10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FY19 </a:t>
            </a:r>
            <a:r>
              <a:rPr lang="en-US" sz="3600" dirty="0" smtClean="0"/>
              <a:t>GHG Emissions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514600"/>
            <a:ext cx="4419600" cy="3048000"/>
          </a:xfrm>
        </p:spPr>
        <p:txBody>
          <a:bodyPr/>
          <a:lstStyle/>
          <a:p>
            <a:r>
              <a:rPr lang="en-US" sz="2800" dirty="0" smtClean="0"/>
              <a:t>Per </a:t>
            </a:r>
            <a:r>
              <a:rPr lang="en-US" sz="2800" dirty="0" err="1" smtClean="0"/>
              <a:t>ClearPath</a:t>
            </a:r>
            <a:r>
              <a:rPr lang="en-US" sz="2800" dirty="0" smtClean="0"/>
              <a:t> software</a:t>
            </a:r>
            <a:endParaRPr lang="en-US" sz="2800" dirty="0" smtClean="0"/>
          </a:p>
          <a:p>
            <a:r>
              <a:rPr lang="en-US" sz="2800" dirty="0" smtClean="0"/>
              <a:t>10,651</a:t>
            </a:r>
            <a:r>
              <a:rPr lang="en-US" sz="2800" dirty="0" smtClean="0"/>
              <a:t> </a:t>
            </a:r>
            <a:r>
              <a:rPr lang="en-US" sz="2800" dirty="0" smtClean="0"/>
              <a:t>metric tons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72381"/>
            <a:ext cx="4353696" cy="26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2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Electricity – Buildings &amp; Facilities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828800"/>
            <a:ext cx="4495800" cy="3733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99135"/>
            <a:ext cx="6477000" cy="3939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828800"/>
            <a:ext cx="27431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FY14: 10,227,541 kWh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FY15: 10,379,269 kWh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FY16: 11,791,210 kWh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FY17:  12,771,133 kWh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FY18:  11,816,022 kWh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FY19:  12,082,244 kWh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14231"/>
      </p:ext>
    </p:extLst>
  </p:cSld>
  <p:clrMapOvr>
    <a:masterClrMapping/>
  </p:clrMapOvr>
</p:sld>
</file>

<file path=ppt/theme/theme1.xml><?xml version="1.0" encoding="utf-8"?>
<a:theme xmlns:a="http://schemas.openxmlformats.org/drawingml/2006/main" name="City PowerPoint Template 2014">
  <a:themeElements>
    <a:clrScheme name="City of Wilmingt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ty of Wilmingt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DDDDD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DDDDD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ty of Wilmingt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of Wilmingt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of Wilmingt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of Wilmingt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of Wilmingt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of Wilmingt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of Wilmingt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of Wilmingt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of Wilmingt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of Wilmingt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of Wilmingt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of Wilmingt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ty PowerPoint Template 2014.potx" id="{A185CB0C-30F3-4765-854E-0DDD406FF0EB}" vid="{34966A40-3C92-43FC-9D33-34580B9A3407}"/>
    </a:ext>
  </a:extLst>
</a:theme>
</file>

<file path=ppt/theme/theme2.xml><?xml version="1.0" encoding="utf-8"?>
<a:theme xmlns:a="http://schemas.openxmlformats.org/drawingml/2006/main" name="Large graphic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DDDDD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DDDDD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ty PowerPoint Template 2014.potx" id="{A185CB0C-30F3-4765-854E-0DDD406FF0EB}" vid="{D1EABE5E-BDED-4210-9648-C2DEB87DB0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FY19 GHG Presentation</Template>
  <TotalTime>788</TotalTime>
  <Words>620</Words>
  <Application>Microsoft Office PowerPoint</Application>
  <PresentationFormat>On-screen Show (4:3)</PresentationFormat>
  <Paragraphs>141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City PowerPoint Template 2014</vt:lpstr>
      <vt:lpstr>Large graphic</vt:lpstr>
      <vt:lpstr>FY19  GREENHOUSE GAS EMISSIONS UPDATE </vt:lpstr>
      <vt:lpstr>Greenhouse Gas Emission </vt:lpstr>
      <vt:lpstr>Greenhouse Gas Emissions</vt:lpstr>
      <vt:lpstr>FY12 GHG Emissions</vt:lpstr>
      <vt:lpstr>Greenhouse Gas Emissions</vt:lpstr>
      <vt:lpstr>Greenhouse Gas Emissions</vt:lpstr>
      <vt:lpstr>Greenhouse Gas Emissions</vt:lpstr>
      <vt:lpstr>FY19 GHG Emissions</vt:lpstr>
      <vt:lpstr>Electricity – Buildings &amp; Facilities</vt:lpstr>
      <vt:lpstr>Fuel Usage Trends</vt:lpstr>
      <vt:lpstr>Successes – Buildings &amp; Facilities</vt:lpstr>
      <vt:lpstr>Successes – Buildings &amp; Facilities</vt:lpstr>
      <vt:lpstr>Successes – Buildings &amp; Facilities</vt:lpstr>
      <vt:lpstr>Successes – Buildings &amp; Facilities</vt:lpstr>
      <vt:lpstr>Successes – Buildings &amp; Facilities</vt:lpstr>
      <vt:lpstr>Opportunities – Buildings &amp; Facilities</vt:lpstr>
      <vt:lpstr>Successes – Fleet Fuel Usage</vt:lpstr>
      <vt:lpstr>Successes – Fleet Fuel Usage</vt:lpstr>
      <vt:lpstr>Successes – Fleet Fuel Usage</vt:lpstr>
      <vt:lpstr>Successes – Fleet Fuel Usage</vt:lpstr>
      <vt:lpstr>Opportunities– Fleet Fuel Usage</vt:lpstr>
      <vt:lpstr>Greenhouse Gas Reduction  Next Steps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FY19 GHG EMISSIONS </dc:title>
  <dc:creator>David Ingram</dc:creator>
  <cp:lastModifiedBy>David Ingram</cp:lastModifiedBy>
  <cp:revision>65</cp:revision>
  <dcterms:created xsi:type="dcterms:W3CDTF">2019-09-25T17:37:54Z</dcterms:created>
  <dcterms:modified xsi:type="dcterms:W3CDTF">2019-09-29T21:58:47Z</dcterms:modified>
</cp:coreProperties>
</file>